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7" r:id="rId12"/>
    <p:sldId id="278" r:id="rId13"/>
    <p:sldId id="284" r:id="rId14"/>
    <p:sldId id="280" r:id="rId15"/>
    <p:sldId id="281" r:id="rId16"/>
    <p:sldId id="279" r:id="rId17"/>
    <p:sldId id="282" r:id="rId18"/>
    <p:sldId id="283" r:id="rId19"/>
    <p:sldId id="257" r:id="rId20"/>
    <p:sldId id="261" r:id="rId21"/>
    <p:sldId id="262" r:id="rId22"/>
    <p:sldId id="263" r:id="rId23"/>
    <p:sldId id="258" r:id="rId24"/>
    <p:sldId id="259" r:id="rId25"/>
    <p:sldId id="285" r:id="rId26"/>
    <p:sldId id="286" r:id="rId27"/>
    <p:sldId id="260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0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47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70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4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21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9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76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91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80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9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5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14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87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09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2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20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6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8C2813-910B-4110-A0A3-219C147FB40F}" type="datetimeFigureOut">
              <a:rPr lang="en-IN" smtClean="0"/>
              <a:t>17-03-2022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8DBC-51A4-46E3-8075-60896B3134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367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1A58-FD6E-46DB-AE1A-E9C88383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38375"/>
            <a:ext cx="8825658" cy="1304926"/>
          </a:xfrm>
        </p:spPr>
        <p:txBody>
          <a:bodyPr/>
          <a:lstStyle/>
          <a:p>
            <a:pPr algn="ctr"/>
            <a:r>
              <a:rPr lang="en-US" b="1" dirty="0"/>
              <a:t>PFO AND STROKE</a:t>
            </a: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E9DAF-5BF1-4B2A-9951-0D4F094C9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1225" y="4777380"/>
            <a:ext cx="5562600" cy="861420"/>
          </a:xfrm>
        </p:spPr>
        <p:txBody>
          <a:bodyPr/>
          <a:lstStyle/>
          <a:p>
            <a:r>
              <a:rPr lang="en-US" dirty="0"/>
              <a:t>Dr </a:t>
            </a:r>
            <a:r>
              <a:rPr lang="en-US" dirty="0" err="1"/>
              <a:t>sajad</a:t>
            </a:r>
            <a:r>
              <a:rPr lang="en-US" dirty="0"/>
              <a:t> </a:t>
            </a:r>
            <a:r>
              <a:rPr lang="en-US" dirty="0" err="1"/>
              <a:t>ahmad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( DNB scholar)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086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713E-8346-40C7-9B50-18B83BB6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PFO risk assessment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E8AE7-21C0-4EF8-B14B-D769B46C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ROPE SCORE …&gt; 7…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PASCAL classification system….probability of stroke is associated with PFO;</a:t>
            </a:r>
          </a:p>
          <a:p>
            <a:pPr marL="0" indent="0">
              <a:buNone/>
            </a:pPr>
            <a:r>
              <a:rPr lang="en-US" b="1" dirty="0"/>
              <a:t>  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56308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6271-2D78-47A4-8899-596FDB2C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en-US" b="1" dirty="0"/>
              <a:t>ROPE SCORE 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296E0-864A-48F9-87F6-36DD7DFAC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71600"/>
            <a:ext cx="9745663" cy="5486400"/>
          </a:xfrm>
        </p:spPr>
      </p:pic>
    </p:spTree>
    <p:extLst>
      <p:ext uri="{BB962C8B-B14F-4D97-AF65-F5344CB8AC3E}">
        <p14:creationId xmlns:p14="http://schemas.microsoft.com/office/powerpoint/2010/main" val="176400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601D-B255-4E56-8709-27BCDB70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2207"/>
          </a:xfrm>
        </p:spPr>
        <p:txBody>
          <a:bodyPr/>
          <a:lstStyle/>
          <a:p>
            <a:pPr algn="ctr"/>
            <a:r>
              <a:rPr lang="en-US" b="1" dirty="0"/>
              <a:t>PASCAL classification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2ED459-9DB5-4ED3-A249-DB9A7DA62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04925"/>
            <a:ext cx="9404723" cy="5553075"/>
          </a:xfrm>
        </p:spPr>
      </p:pic>
    </p:spTree>
    <p:extLst>
      <p:ext uri="{BB962C8B-B14F-4D97-AF65-F5344CB8AC3E}">
        <p14:creationId xmlns:p14="http://schemas.microsoft.com/office/powerpoint/2010/main" val="163836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5DF2-40A3-4052-BB6E-446785AE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367BA-9278-4C8B-ADB6-69B49AE71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716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9A6E-A893-4A70-A830-F5A7D410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Management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9E6B-B792-45A4-B6E9-BF3056C91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prevent recurrent stroke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Medical therapy ( </a:t>
            </a:r>
            <a:r>
              <a:rPr lang="en-US" b="1" dirty="0" err="1"/>
              <a:t>antiplatlets</a:t>
            </a:r>
            <a:r>
              <a:rPr lang="en-US" b="1" dirty="0"/>
              <a:t> or </a:t>
            </a:r>
            <a:r>
              <a:rPr lang="en-US" b="1" dirty="0" err="1"/>
              <a:t>anticaugulation</a:t>
            </a:r>
            <a:r>
              <a:rPr lang="en-US" b="1" dirty="0"/>
              <a:t> 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                         VS </a:t>
            </a:r>
          </a:p>
          <a:p>
            <a:pPr marL="0" indent="0">
              <a:buNone/>
            </a:pPr>
            <a:r>
              <a:rPr lang="en-US" b="1" dirty="0"/>
              <a:t>                PFO closure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2072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F4CA-DFC7-4E42-A841-93B70474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1108-EF3E-493E-ADBE-1270186B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6 </a:t>
            </a:r>
            <a:r>
              <a:rPr lang="en-US" sz="2800" b="1" dirty="0" err="1"/>
              <a:t>Randomised</a:t>
            </a:r>
            <a:r>
              <a:rPr lang="en-US" sz="2800" b="1" dirty="0"/>
              <a:t> Trials.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Inclusion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 18 to 60 </a:t>
            </a:r>
            <a:r>
              <a:rPr lang="en-US" sz="2800" dirty="0" err="1"/>
              <a:t>yr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cryptogenic Stroke OR TIA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PFO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primary outcome… recurrent ischemic stroke OR TIA.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4739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C98F-1E00-49F9-A35F-A2EAEA73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5762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81005-1421-43E4-94D5-5C57C6E70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771524"/>
            <a:ext cx="2946866" cy="771526"/>
          </a:xfrm>
        </p:spPr>
        <p:txBody>
          <a:bodyPr/>
          <a:lstStyle/>
          <a:p>
            <a:r>
              <a:rPr lang="en-US" dirty="0"/>
              <a:t>CLOSURE (2003 TO 2008)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265D-F8E6-4EC6-AF5A-BD973BE6300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0" y="1543050"/>
            <a:ext cx="3579813" cy="5314950"/>
          </a:xfrm>
        </p:spPr>
        <p:txBody>
          <a:bodyPr/>
          <a:lstStyle/>
          <a:p>
            <a:r>
              <a:rPr lang="en-US" dirty="0"/>
              <a:t>909 PATIENTS .</a:t>
            </a:r>
          </a:p>
          <a:p>
            <a:endParaRPr lang="en-US" dirty="0"/>
          </a:p>
          <a:p>
            <a:r>
              <a:rPr lang="en-US" dirty="0"/>
              <a:t>MULTICENTRE …USA AND CANADA</a:t>
            </a:r>
          </a:p>
          <a:p>
            <a:endParaRPr lang="en-US" dirty="0"/>
          </a:p>
          <a:p>
            <a:r>
              <a:rPr lang="en-US" dirty="0"/>
              <a:t>PFO CLOSURE(447) AND MEDICAL G (462).</a:t>
            </a:r>
          </a:p>
          <a:p>
            <a:endParaRPr lang="en-US" dirty="0"/>
          </a:p>
          <a:p>
            <a:r>
              <a:rPr lang="en-US" dirty="0"/>
              <a:t>2YR F/UP .</a:t>
            </a:r>
          </a:p>
          <a:p>
            <a:endParaRPr lang="en-US" dirty="0"/>
          </a:p>
          <a:p>
            <a:r>
              <a:rPr lang="en-US" dirty="0"/>
              <a:t>PRIMARY END POINT ( 5.5% VS 6.8% )</a:t>
            </a:r>
          </a:p>
          <a:p>
            <a:r>
              <a:rPr lang="en-US" dirty="0"/>
              <a:t>  ( P= 0.37).</a:t>
            </a:r>
          </a:p>
          <a:p>
            <a:endParaRPr lang="en-US" dirty="0"/>
          </a:p>
          <a:p>
            <a:r>
              <a:rPr lang="en-US" b="1" dirty="0"/>
              <a:t>CONCLUSION :NO SIGNIFICANT DIFFERENCE BETWEEN DEVICE CLOSURE AND MEDICAL THERAPY IN THE RATES OF PRIMARY ENDPOINT.</a:t>
            </a:r>
            <a:endParaRPr lang="en-IN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E0F6F-A1E6-4059-A377-3A3EBF7E6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601662"/>
            <a:ext cx="2936241" cy="576262"/>
          </a:xfrm>
        </p:spPr>
        <p:txBody>
          <a:bodyPr/>
          <a:lstStyle/>
          <a:p>
            <a:r>
              <a:rPr lang="en-US" dirty="0"/>
              <a:t>PC (2000 TO 2009)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82211-8C7D-49D1-85D0-C9009611C75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1543050"/>
            <a:ext cx="2946794" cy="5314950"/>
          </a:xfrm>
        </p:spPr>
        <p:txBody>
          <a:bodyPr/>
          <a:lstStyle/>
          <a:p>
            <a:r>
              <a:rPr lang="en-US" dirty="0"/>
              <a:t>414 PATIENTS.</a:t>
            </a:r>
          </a:p>
          <a:p>
            <a:endParaRPr lang="en-US" dirty="0"/>
          </a:p>
          <a:p>
            <a:r>
              <a:rPr lang="en-US" dirty="0"/>
              <a:t>EUROPE,BRAZIL, CANADA AND AUSTRALIA</a:t>
            </a:r>
          </a:p>
          <a:p>
            <a:r>
              <a:rPr lang="en-US" dirty="0"/>
              <a:t> F/UP ..4YRS.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204 PFO CLOSURE VS 210 MEDICAL G.</a:t>
            </a:r>
          </a:p>
          <a:p>
            <a:endParaRPr lang="en-US" dirty="0"/>
          </a:p>
          <a:p>
            <a:r>
              <a:rPr lang="en-US" dirty="0"/>
              <a:t>3.4% VS 5.2% ( P=0.34)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80D786-9497-450F-856C-331E962E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771524"/>
            <a:ext cx="2932113" cy="771526"/>
          </a:xfrm>
        </p:spPr>
        <p:txBody>
          <a:bodyPr/>
          <a:lstStyle/>
          <a:p>
            <a:r>
              <a:rPr lang="en-US" dirty="0"/>
              <a:t>RESPECT(2003 TO2011)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DA40FF-AE7A-4A1D-98BD-FAA3C032662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1543050"/>
            <a:ext cx="4933950" cy="5314950"/>
          </a:xfrm>
        </p:spPr>
        <p:txBody>
          <a:bodyPr/>
          <a:lstStyle/>
          <a:p>
            <a:r>
              <a:rPr lang="en-US" dirty="0"/>
              <a:t>980 PATIENTS.</a:t>
            </a:r>
          </a:p>
          <a:p>
            <a:endParaRPr lang="en-US" dirty="0"/>
          </a:p>
          <a:p>
            <a:r>
              <a:rPr lang="en-IN" dirty="0"/>
              <a:t>USA AND CANADA</a:t>
            </a:r>
          </a:p>
          <a:p>
            <a:endParaRPr lang="en-IN" dirty="0"/>
          </a:p>
          <a:p>
            <a:r>
              <a:rPr lang="en-IN" dirty="0"/>
              <a:t>F/UP 2.6YRS</a:t>
            </a:r>
          </a:p>
          <a:p>
            <a:endParaRPr lang="en-IN" dirty="0"/>
          </a:p>
          <a:p>
            <a:r>
              <a:rPr lang="en-IN" dirty="0"/>
              <a:t>481 PFO CLOSURE VS 499 MEDICAL G</a:t>
            </a:r>
          </a:p>
          <a:p>
            <a:endParaRPr lang="en-IN" dirty="0"/>
          </a:p>
          <a:p>
            <a:r>
              <a:rPr lang="en-IN" dirty="0"/>
              <a:t>9PTS VS 16 PTS …( P=0.08)</a:t>
            </a:r>
          </a:p>
          <a:p>
            <a:endParaRPr lang="en-IN" dirty="0"/>
          </a:p>
          <a:p>
            <a:endParaRPr lang="en-IN" dirty="0"/>
          </a:p>
          <a:p>
            <a:r>
              <a:rPr lang="en-IN" b="1" dirty="0"/>
              <a:t>NOT SIGNIFICANT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669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8BB8-FA35-485F-B778-7AB30EE5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62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9FE1-8916-487B-BACE-4E759F21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47" y="1181100"/>
            <a:ext cx="2946866" cy="485775"/>
          </a:xfrm>
        </p:spPr>
        <p:txBody>
          <a:bodyPr/>
          <a:lstStyle/>
          <a:p>
            <a:r>
              <a:rPr lang="en-US" dirty="0"/>
              <a:t>Extended RESPECT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66A1-AC4F-4157-B001-050322F7945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0" y="1818995"/>
            <a:ext cx="3057525" cy="4972330"/>
          </a:xfrm>
        </p:spPr>
        <p:txBody>
          <a:bodyPr/>
          <a:lstStyle/>
          <a:p>
            <a:r>
              <a:rPr lang="en-US" sz="1600" dirty="0"/>
              <a:t>F/UP…..5.9yrs</a:t>
            </a:r>
          </a:p>
          <a:p>
            <a:endParaRPr lang="en-US" sz="1600" dirty="0"/>
          </a:p>
          <a:p>
            <a:r>
              <a:rPr lang="en-US" sz="1600" dirty="0"/>
              <a:t>Recurrent stroke ….</a:t>
            </a:r>
          </a:p>
          <a:p>
            <a:r>
              <a:rPr lang="en-US" sz="1600" dirty="0"/>
              <a:t>18 vs 28 pts.</a:t>
            </a:r>
          </a:p>
          <a:p>
            <a:r>
              <a:rPr lang="en-US" sz="1600" dirty="0"/>
              <a:t>(P=0.046).</a:t>
            </a:r>
          </a:p>
          <a:p>
            <a:endParaRPr lang="en-US" dirty="0"/>
          </a:p>
          <a:p>
            <a:r>
              <a:rPr lang="en-US" dirty="0"/>
              <a:t>CONCLUSION ; significant difference between closure group v and medical group.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A8099-96D7-4774-9554-CD2C59939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028980"/>
            <a:ext cx="2936241" cy="790015"/>
          </a:xfrm>
        </p:spPr>
        <p:txBody>
          <a:bodyPr/>
          <a:lstStyle/>
          <a:p>
            <a:r>
              <a:rPr lang="en-US" dirty="0"/>
              <a:t>Close (2008 to 2014)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1A244D-0E18-4A92-9F7F-75C98642C0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248025" y="1818995"/>
            <a:ext cx="3571875" cy="4972330"/>
          </a:xfrm>
        </p:spPr>
        <p:txBody>
          <a:bodyPr>
            <a:normAutofit/>
          </a:bodyPr>
          <a:lstStyle/>
          <a:p>
            <a:r>
              <a:rPr lang="en-US" sz="1800" dirty="0"/>
              <a:t>Three groups..1;1;1.</a:t>
            </a:r>
          </a:p>
          <a:p>
            <a:endParaRPr lang="en-IN" sz="1800" dirty="0"/>
          </a:p>
          <a:p>
            <a:r>
              <a:rPr lang="en-IN" sz="1800" dirty="0"/>
              <a:t>France and Germany .</a:t>
            </a:r>
          </a:p>
          <a:p>
            <a:endParaRPr lang="en-IN" sz="1800" b="1" dirty="0"/>
          </a:p>
          <a:p>
            <a:r>
              <a:rPr lang="en-IN" sz="1800" dirty="0"/>
              <a:t>663 pts .with F/up ..53 months</a:t>
            </a:r>
          </a:p>
          <a:p>
            <a:r>
              <a:rPr lang="en-IN" sz="1800" dirty="0"/>
              <a:t>No stroke in </a:t>
            </a:r>
            <a:r>
              <a:rPr lang="en-IN" sz="1800" dirty="0" err="1"/>
              <a:t>pfo</a:t>
            </a:r>
            <a:r>
              <a:rPr lang="en-IN" sz="1800" dirty="0"/>
              <a:t> closure (238)vs 14 pts in </a:t>
            </a:r>
            <a:r>
              <a:rPr lang="en-IN" sz="1800" dirty="0" err="1"/>
              <a:t>antiplatlet</a:t>
            </a:r>
            <a:r>
              <a:rPr lang="en-IN" sz="1800" dirty="0"/>
              <a:t> group. (p&lt;0.001).</a:t>
            </a:r>
          </a:p>
          <a:p>
            <a:r>
              <a:rPr lang="en-IN" sz="1800" dirty="0" err="1"/>
              <a:t>anticaugulant</a:t>
            </a:r>
            <a:r>
              <a:rPr lang="en-IN" sz="1800" dirty="0"/>
              <a:t> G  ..3 (187) vs  </a:t>
            </a:r>
            <a:r>
              <a:rPr lang="en-IN" sz="1800" dirty="0" err="1"/>
              <a:t>antiplatlet</a:t>
            </a:r>
            <a:r>
              <a:rPr lang="en-IN" sz="1800" dirty="0"/>
              <a:t> G 7 (174).</a:t>
            </a:r>
          </a:p>
          <a:p>
            <a:endParaRPr lang="en-IN" sz="1800" dirty="0"/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B34BAA-88C5-441B-A324-9C0DB2ECC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028980"/>
            <a:ext cx="2932113" cy="790015"/>
          </a:xfrm>
        </p:spPr>
        <p:txBody>
          <a:bodyPr/>
          <a:lstStyle/>
          <a:p>
            <a:r>
              <a:rPr lang="en-US" dirty="0"/>
              <a:t>REDUCE (2008 to 2015)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25AF76-23C3-4831-B3CD-51C385BBE2B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1818995"/>
            <a:ext cx="4048125" cy="5039005"/>
          </a:xfrm>
        </p:spPr>
        <p:txBody>
          <a:bodyPr>
            <a:normAutofit/>
          </a:bodyPr>
          <a:lstStyle/>
          <a:p>
            <a:r>
              <a:rPr lang="en-US" sz="1800" dirty="0"/>
              <a:t>2:1 RATIO</a:t>
            </a:r>
          </a:p>
          <a:p>
            <a:endParaRPr lang="en-US" sz="1800" dirty="0"/>
          </a:p>
          <a:p>
            <a:r>
              <a:rPr lang="en-US" sz="1800" dirty="0"/>
              <a:t>Canada, Finland ,UK and USA.</a:t>
            </a:r>
          </a:p>
          <a:p>
            <a:r>
              <a:rPr lang="en-US" sz="1800" dirty="0"/>
              <a:t> 664 </a:t>
            </a:r>
            <a:r>
              <a:rPr lang="en-US" sz="1800" dirty="0" err="1"/>
              <a:t>pTS</a:t>
            </a:r>
            <a:r>
              <a:rPr lang="en-US" sz="1800" dirty="0"/>
              <a:t> .</a:t>
            </a:r>
          </a:p>
          <a:p>
            <a:endParaRPr lang="en-US" sz="1800" dirty="0"/>
          </a:p>
          <a:p>
            <a:r>
              <a:rPr lang="en-US" sz="1800" dirty="0"/>
              <a:t>F/up 3.2 </a:t>
            </a:r>
            <a:r>
              <a:rPr lang="en-US" sz="1800" dirty="0" err="1"/>
              <a:t>yrs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6 (441) ..vs 12 (223) developed recurrent stroke . (p=0.04).</a:t>
            </a:r>
          </a:p>
          <a:p>
            <a:endParaRPr lang="en-US" sz="1800" dirty="0"/>
          </a:p>
          <a:p>
            <a:r>
              <a:rPr lang="en-US" sz="1800" dirty="0"/>
              <a:t>AF …6.6% pts in PFO group.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81019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F477-2EA3-484B-9470-9E7B485F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DEFENCE-PRO TRIAL( May 2018)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84A5-FCE0-472D-862C-8B4086FEB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2011 UPTO OCTOBER 2017.</a:t>
            </a:r>
          </a:p>
          <a:p>
            <a:endParaRPr lang="en-US" dirty="0"/>
          </a:p>
          <a:p>
            <a:r>
              <a:rPr lang="en-US" dirty="0"/>
              <a:t>HIGH RISK PFO ( PFO WITH ASA , LARGE SIZE &gt;2mm)</a:t>
            </a:r>
          </a:p>
          <a:p>
            <a:r>
              <a:rPr lang="en-US" dirty="0"/>
              <a:t>60 pts ..</a:t>
            </a:r>
            <a:r>
              <a:rPr lang="en-US" dirty="0" err="1"/>
              <a:t>pfo</a:t>
            </a:r>
            <a:r>
              <a:rPr lang="en-US" dirty="0"/>
              <a:t> closure vs medical group </a:t>
            </a:r>
          </a:p>
          <a:p>
            <a:r>
              <a:rPr lang="en-US" dirty="0"/>
              <a:t>f/up…2yrs</a:t>
            </a:r>
          </a:p>
          <a:p>
            <a:r>
              <a:rPr lang="en-US" dirty="0"/>
              <a:t>No stroke vs 5 ischemic strokes (medical G)</a:t>
            </a:r>
          </a:p>
          <a:p>
            <a:r>
              <a:rPr lang="en-US" dirty="0"/>
              <a:t>P=0.023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000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30FA-34DB-41CA-929D-439ADA37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7CF81-1304-4B24-BDD6-F4DE31D41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231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C6BD-68B9-4697-BA9F-B331B70D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DA3AB-E6E2-4C57-93FF-20098D060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4D7F-9213-4B2B-86CE-2633A70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4D1B28-661A-4060-9ACD-054D6F04D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452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A1ED-A547-4961-B3F7-98BAFB28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A3ADC2-878C-4817-8929-506385CD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154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DE32-F256-494D-B86D-13858D42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64980-C66C-423A-B54C-DF4CC1A6D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03260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6199-E31A-4798-867C-6160A12C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2B7F18-10DF-43C9-BD87-3C6962E12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1550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5C63-7743-4AC2-8026-12F7F248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221D5-646E-4F6A-843F-08C24B201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7015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D386-2C1E-487F-8E57-A2A10A9B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F47A3-C672-469C-9204-8966CE9D4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6385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81BA-5391-4EF9-92C7-F741D9AE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00A03-4C58-465E-897C-E6354E69A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099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F360-5AF8-468A-AA0B-8E16202C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Discussion</a:t>
            </a:r>
            <a:endParaRPr lang="en-IN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7C43C4-539D-437F-9FC1-C2611039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04926"/>
            <a:ext cx="10155240" cy="4943474"/>
          </a:xfrm>
        </p:spPr>
        <p:txBody>
          <a:bodyPr/>
          <a:lstStyle/>
          <a:p>
            <a:r>
              <a:rPr lang="en-US" dirty="0"/>
              <a:t>PFO CLOSURE SHOWED SIGNIFICANT REDUCTION IN RECURRENT STROKE AS COMPARED TO MEDICAL THERAPY.</a:t>
            </a:r>
          </a:p>
          <a:p>
            <a:endParaRPr lang="en-US" dirty="0"/>
          </a:p>
          <a:p>
            <a:r>
              <a:rPr lang="en-US" dirty="0"/>
              <a:t>LARGE PFO DERIVED MORE BENEFIT.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ATRIAL FIBRILLATION …MAIN ADVERSE OUTCOME IN PFO CLOSURE GROUP ( 60% PERIPRECEDURAL)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3648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F5DB-6CD1-4BE8-9618-648BC19B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LIMITATIONS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BB5D5-56B4-450D-9116-9C266429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57326"/>
            <a:ext cx="10744200" cy="4791074"/>
          </a:xfrm>
        </p:spPr>
        <p:txBody>
          <a:bodyPr/>
          <a:lstStyle/>
          <a:p>
            <a:r>
              <a:rPr lang="en-US" dirty="0"/>
              <a:t>Open Label increased the risk of Bias.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NUMBER OF PRIMARY EVENTS WAS RELATIVELY LOW ( </a:t>
            </a:r>
            <a:r>
              <a:rPr lang="en-US" dirty="0" err="1"/>
              <a:t>e.g</a:t>
            </a:r>
            <a:r>
              <a:rPr lang="en-US" dirty="0"/>
              <a:t>; 52 in CLOSURE I trail, 18 in PC ,and 14 in CLOSE trail)</a:t>
            </a:r>
          </a:p>
          <a:p>
            <a:endParaRPr lang="en-US" dirty="0"/>
          </a:p>
          <a:p>
            <a:r>
              <a:rPr lang="en-US" dirty="0"/>
              <a:t>Duration of Follow up…closure (2yrs)  and RESPECT (2.6yrs)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Safety and efficacy in patients older than 60 remains unclear.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434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EEBE-61C9-4740-9B38-868CE6C7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5E6C5-0227-46BC-94A7-C80FF2EC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characteristics in PFO pts </a:t>
            </a:r>
            <a:r>
              <a:rPr lang="en-US" dirty="0" err="1"/>
              <a:t>favours</a:t>
            </a:r>
            <a:r>
              <a:rPr lang="en-US" dirty="0"/>
              <a:t> PFO closure;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Age &lt; 60yrs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Embolic stroke topography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Exclusion of other sources of ischemic stroke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possible , probable or definite likelihood…as per PASCAL classification.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726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81A8-DDD9-4EFF-9BCC-6E570854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38A4-C97A-4404-B169-76F429ABA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Prevalence ;</a:t>
            </a:r>
          </a:p>
          <a:p>
            <a:pPr marL="0" indent="0">
              <a:buNone/>
            </a:pPr>
            <a:r>
              <a:rPr lang="en-US" sz="2400" b="1" dirty="0"/>
              <a:t>  25 to 30 % in normal population.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 patients with cryptogenic stroke</a:t>
            </a:r>
          </a:p>
          <a:p>
            <a:pPr marL="0" indent="0">
              <a:buNone/>
            </a:pPr>
            <a:r>
              <a:rPr lang="en-US" sz="2400" b="1" dirty="0"/>
              <a:t>      increased prevalence.</a:t>
            </a:r>
          </a:p>
          <a:p>
            <a:pPr marL="0" indent="0">
              <a:buNone/>
            </a:pPr>
            <a:r>
              <a:rPr lang="en-US" sz="2400" b="1" dirty="0"/>
              <a:t>      PFO-ASA study….around 45% pts had PFO.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250426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D195-A78B-4704-BBCA-42F9064F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6F2B-F600-4E7C-BCC9-C2DF4FCE1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24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3442-783A-42B1-97FF-0352503C0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/>
              <a:t>Thank you</a:t>
            </a:r>
            <a:endParaRPr lang="en-IN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21C9E-BE5B-4A35-88B9-CB1190450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1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9FDF-6C92-4AEA-B421-8F82D38F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Pathophysiology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CB1D-D2DC-4C01-B1A5-82F90D2F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Paradoxical emboli ( via right to left shunting)</a:t>
            </a:r>
          </a:p>
          <a:p>
            <a:endParaRPr lang="en-US" b="1" dirty="0"/>
          </a:p>
          <a:p>
            <a:r>
              <a:rPr lang="en-US" b="1" dirty="0"/>
              <a:t>Right to left shunting :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Rest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Transient ( </a:t>
            </a:r>
            <a:r>
              <a:rPr lang="en-US" b="1" dirty="0" err="1"/>
              <a:t>valsalva</a:t>
            </a:r>
            <a:r>
              <a:rPr lang="en-US" b="1" dirty="0"/>
              <a:t> maneuver …..straining , coughing , lifting heavy objects)     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4036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2944-D94E-44D2-854A-B50C0BA2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Diagnosis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1235-E0F0-411E-BD18-732A47F5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TEE…with agitated saline contrast ( bubble study) along with </a:t>
            </a:r>
            <a:r>
              <a:rPr lang="en-US" dirty="0" err="1"/>
              <a:t>colour</a:t>
            </a:r>
            <a:r>
              <a:rPr lang="en-US" dirty="0"/>
              <a:t> doppler .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One TEE  study of  </a:t>
            </a:r>
            <a:r>
              <a:rPr lang="en-US" dirty="0" err="1"/>
              <a:t>of</a:t>
            </a:r>
            <a:r>
              <a:rPr lang="en-US" dirty="0"/>
              <a:t> 148 pts with PFO…Rt  To Lt shunting ….57% at rest </a:t>
            </a:r>
          </a:p>
          <a:p>
            <a:pPr marL="0" indent="0">
              <a:buNone/>
            </a:pPr>
            <a:r>
              <a:rPr lang="en-US" dirty="0"/>
              <a:t>  ….and 92% with straining or coughing. </a:t>
            </a:r>
          </a:p>
          <a:p>
            <a:endParaRPr lang="en-US" dirty="0"/>
          </a:p>
          <a:p>
            <a:r>
              <a:rPr lang="en-US" dirty="0"/>
              <a:t>Other methods.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TCD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261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3875-34DB-43A0-AEDE-E6CD5C76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409B6-8312-4184-BC79-36B9D300D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840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BF3B-3A44-40D3-BEAA-F7BD138F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7A-401D-494A-8034-921D9966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PFO size :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Grade</a:t>
            </a:r>
            <a:r>
              <a:rPr lang="en-IN" b="1" dirty="0"/>
              <a:t> 0,…. </a:t>
            </a:r>
            <a:r>
              <a:rPr lang="en-IN" dirty="0"/>
              <a:t>no microbubbles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Grade 1 (small)….1 to 5 microbubbles.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Grade 2 (moderate)….6 to 25 microbubbles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Grade 3 ( large )….&gt; 25.</a:t>
            </a:r>
          </a:p>
        </p:txBody>
      </p:sp>
    </p:spTree>
    <p:extLst>
      <p:ext uri="{BB962C8B-B14F-4D97-AF65-F5344CB8AC3E}">
        <p14:creationId xmlns:p14="http://schemas.microsoft.com/office/powerpoint/2010/main" val="243608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E1DC-DD82-4386-9DB3-32D684FA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 </a:t>
            </a:r>
            <a:r>
              <a:rPr lang="en-US" b="1" dirty="0" err="1"/>
              <a:t>pFO</a:t>
            </a:r>
            <a:r>
              <a:rPr lang="en-US" b="1" dirty="0"/>
              <a:t> the most likely mechanism of stroke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5998-2184-4CD1-9ADB-F92EAD58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History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what was pt. doing   at time of stroke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Any risk of DVT (..prolonged immobility, long haul air </a:t>
            </a:r>
            <a:r>
              <a:rPr lang="en-US" dirty="0" err="1"/>
              <a:t>travelet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Is embolic stroke present  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Multiple vascular territories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Single wedge shaped infarct involving cortex and the underlying subcortical white matter.</a:t>
            </a:r>
          </a:p>
        </p:txBody>
      </p:sp>
    </p:spTree>
    <p:extLst>
      <p:ext uri="{BB962C8B-B14F-4D97-AF65-F5344CB8AC3E}">
        <p14:creationId xmlns:p14="http://schemas.microsoft.com/office/powerpoint/2010/main" val="200072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1321-E8F5-4448-B0D9-049E71A7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117-AE76-490D-9B45-D53399EC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52918"/>
            <a:ext cx="11525250" cy="419548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Evaluation for Venous thromboembolism: ( with in 2 to 3 days).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Studies have shown low rates of proximal DVT ….10 to 22 %;</a:t>
            </a:r>
          </a:p>
          <a:p>
            <a:pPr marL="0" indent="0">
              <a:buNone/>
            </a:pPr>
            <a:r>
              <a:rPr lang="en-IN" dirty="0"/>
              <a:t> Reasons include ;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Incomplete 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Small emboli ( may go undetected by conventional doppler)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Clot forms in the heart …leads, PFO tunnel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Resolved DVT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Clot may be lysed with thrombolytic therapy.</a:t>
            </a:r>
          </a:p>
        </p:txBody>
      </p:sp>
    </p:spTree>
    <p:extLst>
      <p:ext uri="{BB962C8B-B14F-4D97-AF65-F5344CB8AC3E}">
        <p14:creationId xmlns:p14="http://schemas.microsoft.com/office/powerpoint/2010/main" val="836214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363</TotalTime>
  <Words>817</Words>
  <Application>Microsoft Office PowerPoint</Application>
  <PresentationFormat>Widescreen</PresentationFormat>
  <Paragraphs>178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Ion</vt:lpstr>
      <vt:lpstr>PFO AND STROKE</vt:lpstr>
      <vt:lpstr>PowerPoint Presentation</vt:lpstr>
      <vt:lpstr>PowerPoint Presentation</vt:lpstr>
      <vt:lpstr>Pathophysiology</vt:lpstr>
      <vt:lpstr>Diagnosis </vt:lpstr>
      <vt:lpstr>PowerPoint Presentation</vt:lpstr>
      <vt:lpstr>PowerPoint Presentation</vt:lpstr>
      <vt:lpstr>Is pFO the most likely mechanism of stroke</vt:lpstr>
      <vt:lpstr>PowerPoint Presentation</vt:lpstr>
      <vt:lpstr>PFO risk assessment </vt:lpstr>
      <vt:lpstr>ROPE SCORE </vt:lpstr>
      <vt:lpstr>PASCAL classification</vt:lpstr>
      <vt:lpstr>PowerPoint Presentation</vt:lpstr>
      <vt:lpstr>Management </vt:lpstr>
      <vt:lpstr>PowerPoint Presentation</vt:lpstr>
      <vt:lpstr>PowerPoint Presentation</vt:lpstr>
      <vt:lpstr>PowerPoint Presentation</vt:lpstr>
      <vt:lpstr>DEFENCE-PRO TRIAL( May 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LIMITATIONS </vt:lpstr>
      <vt:lpstr>Recommendations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Sajad</dc:creator>
  <cp:lastModifiedBy>Dr Sajad</cp:lastModifiedBy>
  <cp:revision>10</cp:revision>
  <dcterms:created xsi:type="dcterms:W3CDTF">2022-03-15T16:08:50Z</dcterms:created>
  <dcterms:modified xsi:type="dcterms:W3CDTF">2022-03-17T16:45:27Z</dcterms:modified>
</cp:coreProperties>
</file>